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Default Extension="wdp" ContentType="image/vnd.ms-photo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3" r:id="rId6"/>
    <p:sldId id="267" r:id="rId7"/>
    <p:sldId id="266" r:id="rId8"/>
    <p:sldId id="268" r:id="rId9"/>
    <p:sldId id="261" r:id="rId10"/>
    <p:sldId id="269" r:id="rId11"/>
    <p:sldId id="270" r:id="rId12"/>
    <p:sldId id="271" r:id="rId13"/>
    <p:sldId id="273" r:id="rId14"/>
    <p:sldId id="272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2389" autoAdjust="0"/>
    <p:restoredTop sz="94660"/>
  </p:normalViewPr>
  <p:slideViewPr>
    <p:cSldViewPr>
      <p:cViewPr>
        <p:scale>
          <a:sx n="50" d="100"/>
          <a:sy n="50" d="100"/>
        </p:scale>
        <p:origin x="-2160" y="-1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8E583BBC-3D1A-4778-94E3-C5C1D735D3E1}" type="datetimeFigureOut">
              <a:rPr lang="en-US" smtClean="0"/>
              <a:pPr/>
              <a:t>4/30/11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E675FF54-81CD-4E8F-99A1-BAB57EE8A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.jpeg"/><Relationship Id="rId4" Type="http://schemas.openxmlformats.org/officeDocument/2006/relationships/hyperlink" Target="http://upload.wikimedia.org/wikipedia/en/4/41/Marylandregions.gi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gif"/><Relationship Id="rId5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6934200" cy="1143000"/>
          </a:xfrm>
        </p:spPr>
        <p:txBody>
          <a:bodyPr/>
          <a:lstStyle/>
          <a:p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to Order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447800"/>
            <a:ext cx="6629400" cy="19812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space provided on the top of your sheet, draw an image that represents “cooperation”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752850"/>
            <a:ext cx="6019800" cy="156966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628650" indent="-628650"/>
            <a:r>
              <a:rPr lang="en-US" sz="3200" b="1" i="1" dirty="0" smtClean="0"/>
              <a:t>cooperation</a:t>
            </a:r>
            <a:r>
              <a:rPr lang="en-US" sz="3200" dirty="0" smtClean="0"/>
              <a:t>, </a:t>
            </a:r>
            <a:r>
              <a:rPr lang="en-US" sz="2400" dirty="0" smtClean="0"/>
              <a:t>noun</a:t>
            </a:r>
            <a:endParaRPr lang="en-US" sz="3200" dirty="0" smtClean="0"/>
          </a:p>
          <a:p>
            <a:pPr marL="628650" indent="-114300"/>
            <a:r>
              <a:rPr lang="en-US" sz="3200" dirty="0" smtClean="0"/>
              <a:t>“An act of working together for a common purpose or benefit.”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30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4669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States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3886200" cy="5410200"/>
          </a:xfrm>
        </p:spPr>
        <p:txBody>
          <a:bodyPr>
            <a:noAutofit/>
          </a:bodyPr>
          <a:lstStyle/>
          <a:p>
            <a:pPr marL="236538" indent="-125413">
              <a:buNone/>
            </a:pPr>
            <a:r>
              <a:rPr lang="en-US" sz="2400" b="1" dirty="0" smtClean="0"/>
              <a:t>States need to cooperate on hundreds of issues every day.  From monitoring interstate highways to recognizing that a couple who is married in Baltimore is still married if they move to New York City.  </a:t>
            </a:r>
          </a:p>
          <a:p>
            <a:pPr marL="236538" indent="-125413">
              <a:buNone/>
            </a:pPr>
            <a:r>
              <a:rPr lang="en-US" sz="2400" b="1" dirty="0" smtClean="0"/>
              <a:t>One way that we’re going to expand on is environmental preservation.  States need to work together in order to protect the environment and limit pollution.</a:t>
            </a:r>
            <a:endParaRPr lang="en-US" sz="2400" b="1" dirty="0"/>
          </a:p>
        </p:txBody>
      </p:sp>
      <p:pic>
        <p:nvPicPr>
          <p:cNvPr id="7170" name="Picture 2" descr="http://farm6.static.flickr.com/5190/5593976318_4c65507b8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952" t="18309" r="5986" b="31987"/>
          <a:stretch/>
        </p:blipFill>
        <p:spPr bwMode="auto">
          <a:xfrm>
            <a:off x="4038600" y="1251690"/>
            <a:ext cx="4953000" cy="188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1039" t="20474" r="27542" b="23060"/>
          <a:stretch/>
        </p:blipFill>
        <p:spPr bwMode="auto">
          <a:xfrm>
            <a:off x="4201511" y="3252848"/>
            <a:ext cx="2313589" cy="177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10858" y="1605575"/>
            <a:ext cx="4813738" cy="11755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6. Why do states have to cooperate in order to protect the environment?</a:t>
            </a:r>
          </a:p>
        </p:txBody>
      </p:sp>
      <p:pic>
        <p:nvPicPr>
          <p:cNvPr id="7175" name="Picture 7" descr="http://www.liverpool.nsw.gov.au/LCC/INTERNET/RESOURCES/IMAGES/Water-pollu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8949" y="3252848"/>
            <a:ext cx="2053389" cy="308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farm6.static.flickr.com/5190/5593976318_4c65507b8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8486" t="28573" r="9046" b="36059"/>
          <a:stretch/>
        </p:blipFill>
        <p:spPr bwMode="auto">
          <a:xfrm>
            <a:off x="4135164" y="5306153"/>
            <a:ext cx="2446282" cy="109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432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foreclosurelistings.com/images/resources/baltimore-md/baltimore-c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2518"/>
            <a:ext cx="9144000" cy="57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States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0" y="1371600"/>
            <a:ext cx="2286000" cy="4267200"/>
          </a:xfrm>
          <a:solidFill>
            <a:schemeClr val="bg1">
              <a:alpha val="84000"/>
            </a:schemeClr>
          </a:solidFill>
        </p:spPr>
        <p:txBody>
          <a:bodyPr lIns="45720" rIns="45720">
            <a:noAutofit/>
          </a:bodyPr>
          <a:lstStyle/>
          <a:p>
            <a:pPr marL="0" indent="0" algn="ctr">
              <a:buNone/>
            </a:pPr>
            <a:r>
              <a:rPr lang="en-US" sz="2400" b="1" dirty="0" smtClean="0"/>
              <a:t>Usually we think of pollution as the trash that litters our streets and makes its way into the Bay.  </a:t>
            </a:r>
          </a:p>
          <a:p>
            <a:pPr marL="0" indent="0" algn="ctr">
              <a:buNone/>
            </a:pPr>
            <a:r>
              <a:rPr lang="en-US" sz="2400" b="1" dirty="0" smtClean="0"/>
              <a:t>But air pollution can be just as destructive and more difficult for us to notice.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5867400"/>
            <a:ext cx="4038600" cy="79248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6538" indent="-236538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7. </a:t>
            </a:r>
            <a:r>
              <a:rPr lang="en-US" sz="2400" b="1" dirty="0">
                <a:solidFill>
                  <a:srgbClr val="FF0000"/>
                </a:solidFill>
              </a:rPr>
              <a:t>What are some causes of air pollution in Baltimore City?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4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archantscience.wikispaces.com/file/view/smokestack.jpg/76977511/smokesta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r="11368"/>
          <a:stretch/>
        </p:blipFill>
        <p:spPr bwMode="auto">
          <a:xfrm>
            <a:off x="0" y="1"/>
            <a:ext cx="9144000" cy="686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914400"/>
          </a:xfrm>
        </p:spPr>
        <p:txBody>
          <a:bodyPr>
            <a:normAutofit/>
          </a:bodyPr>
          <a:lstStyle/>
          <a:p>
            <a:pPr>
              <a:tabLst>
                <a:tab pos="2001838" algn="l"/>
              </a:tabLst>
            </a:pPr>
            <a:r>
              <a:rPr lang="en-US" sz="4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Cooperation</a:t>
            </a:r>
            <a:r>
              <a:rPr lang="en-US" sz="4000" dirty="0" smtClean="0">
                <a:solidFill>
                  <a:schemeClr val="tx1"/>
                </a:solidFill>
                <a:latin typeface="Arial Black" pitchFamily="34" charset="0"/>
              </a:rPr>
              <a:t>: States</a:t>
            </a:r>
            <a:endParaRPr lang="en-US" sz="4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066801"/>
            <a:ext cx="3352801" cy="2667000"/>
          </a:xfrm>
          <a:solidFill>
            <a:schemeClr val="bg1">
              <a:alpha val="74000"/>
            </a:schemeClr>
          </a:solidFill>
        </p:spPr>
        <p:txBody>
          <a:bodyPr>
            <a:normAutofit/>
          </a:bodyPr>
          <a:lstStyle/>
          <a:p>
            <a:pPr marL="111125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One of the problems with air pollution is that it doesn’t just stay in Baltimore, or even Maryland. It travels where ever the wind takes it.  </a:t>
            </a:r>
          </a:p>
          <a:p>
            <a:pPr marL="111125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In our case, the wind usually takes it north to Pennsylvania, New Jersey, and New York.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37841" y="5410200"/>
            <a:ext cx="4495800" cy="124968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6538" indent="-236538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8. </a:t>
            </a:r>
            <a:r>
              <a:rPr lang="en-US" sz="2600" b="1" dirty="0">
                <a:solidFill>
                  <a:srgbClr val="FF0000"/>
                </a:solidFill>
              </a:rPr>
              <a:t>What </a:t>
            </a:r>
            <a:r>
              <a:rPr lang="en-US" sz="2600" b="1" dirty="0" smtClean="0">
                <a:solidFill>
                  <a:srgbClr val="FF0000"/>
                </a:solidFill>
              </a:rPr>
              <a:t>could these states do in order to protect themselves from air pollution?</a:t>
            </a:r>
            <a:endParaRPr 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4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States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799"/>
            <a:ext cx="4114800" cy="4144963"/>
          </a:xfrm>
        </p:spPr>
        <p:txBody>
          <a:bodyPr>
            <a:normAutofit/>
          </a:bodyPr>
          <a:lstStyle/>
          <a:p>
            <a:pPr marL="173038" indent="-173038">
              <a:buNone/>
            </a:pPr>
            <a:r>
              <a:rPr lang="en-US" sz="2200" b="1" dirty="0" smtClean="0"/>
              <a:t>In 2009, Connecticut, Delaware, Maine, Maryland, Massachusetts, New Hampshire, New York, New Jersey, Rhode Island, and Vermont entered into an agreement.  Each state agreed to regulate and limit the air pollution from its factories to a set amount each year.  </a:t>
            </a:r>
            <a:endParaRPr lang="en-US" sz="2200" b="1" dirty="0"/>
          </a:p>
        </p:txBody>
      </p:sp>
      <p:pic>
        <p:nvPicPr>
          <p:cNvPr id="10244" name="Picture 4" descr="http://www.co2offsetresearch.org/images/RG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799"/>
            <a:ext cx="4495800" cy="518141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4724400"/>
            <a:ext cx="4114800" cy="19048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6538" indent="-23653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9. What should happen to a state that goes over its limit?</a:t>
            </a:r>
          </a:p>
          <a:p>
            <a:pPr marL="236538" indent="-23653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10. What should happen to a state that stays under it limit and has room to spare?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7315200" y="5562600"/>
            <a:ext cx="1219200" cy="533400"/>
          </a:xfrm>
          <a:prstGeom prst="wedgeRoundRectCallout">
            <a:avLst>
              <a:gd name="adj1" fmla="val -164368"/>
              <a:gd name="adj2" fmla="val 5658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7315200" y="5562600"/>
            <a:ext cx="1219200" cy="533400"/>
          </a:xfrm>
          <a:prstGeom prst="wedgeRoundRectCallout">
            <a:avLst>
              <a:gd name="adj1" fmla="val -130747"/>
              <a:gd name="adj2" fmla="val 24077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ular Callout 8"/>
          <p:cNvSpPr/>
          <p:nvPr/>
        </p:nvSpPr>
        <p:spPr>
          <a:xfrm>
            <a:off x="7315200" y="5562600"/>
            <a:ext cx="1219200" cy="533400"/>
          </a:xfrm>
          <a:prstGeom prst="wedgeRoundRectCallout">
            <a:avLst>
              <a:gd name="adj1" fmla="val -104885"/>
              <a:gd name="adj2" fmla="val -64593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ular Callout 9"/>
          <p:cNvSpPr/>
          <p:nvPr/>
        </p:nvSpPr>
        <p:spPr>
          <a:xfrm>
            <a:off x="7351986" y="5562600"/>
            <a:ext cx="1219200" cy="533400"/>
          </a:xfrm>
          <a:prstGeom prst="wedgeRoundRectCallout">
            <a:avLst>
              <a:gd name="adj1" fmla="val -143678"/>
              <a:gd name="adj2" fmla="val -301046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ular Callout 10"/>
          <p:cNvSpPr/>
          <p:nvPr/>
        </p:nvSpPr>
        <p:spPr>
          <a:xfrm>
            <a:off x="7336220" y="5562600"/>
            <a:ext cx="1219200" cy="533400"/>
          </a:xfrm>
          <a:prstGeom prst="wedgeRoundRectCallout">
            <a:avLst>
              <a:gd name="adj1" fmla="val -164368"/>
              <a:gd name="adj2" fmla="val 56589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7315200" y="5562600"/>
            <a:ext cx="1219200" cy="533400"/>
          </a:xfrm>
          <a:prstGeom prst="wedgeRoundRectCallout">
            <a:avLst>
              <a:gd name="adj1" fmla="val -74524"/>
              <a:gd name="adj2" fmla="val -225553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ular Callout 12"/>
          <p:cNvSpPr/>
          <p:nvPr/>
        </p:nvSpPr>
        <p:spPr>
          <a:xfrm>
            <a:off x="7315200" y="5572125"/>
            <a:ext cx="1219200" cy="533400"/>
          </a:xfrm>
          <a:prstGeom prst="wedgeRoundRectCallout">
            <a:avLst>
              <a:gd name="adj1" fmla="val -36243"/>
              <a:gd name="adj2" fmla="val -26662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ular Callout 13"/>
          <p:cNvSpPr/>
          <p:nvPr/>
        </p:nvSpPr>
        <p:spPr>
          <a:xfrm>
            <a:off x="7317170" y="5562600"/>
            <a:ext cx="1219200" cy="533400"/>
          </a:xfrm>
          <a:prstGeom prst="wedgeRoundRectCallout">
            <a:avLst>
              <a:gd name="adj1" fmla="val -87806"/>
              <a:gd name="adj2" fmla="val -405911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>
            <a:off x="7315200" y="5562600"/>
            <a:ext cx="1219200" cy="533400"/>
          </a:xfrm>
          <a:prstGeom prst="wedgeRoundRectCallout">
            <a:avLst>
              <a:gd name="adj1" fmla="val -51087"/>
              <a:gd name="adj2" fmla="val -418411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ular Callout 15"/>
          <p:cNvSpPr/>
          <p:nvPr/>
        </p:nvSpPr>
        <p:spPr>
          <a:xfrm>
            <a:off x="7315200" y="5572125"/>
            <a:ext cx="1219200" cy="533400"/>
          </a:xfrm>
          <a:prstGeom prst="wedgeRoundRectCallout">
            <a:avLst>
              <a:gd name="adj1" fmla="val -26087"/>
              <a:gd name="adj2" fmla="val -309482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ular Callout 16"/>
          <p:cNvSpPr/>
          <p:nvPr/>
        </p:nvSpPr>
        <p:spPr>
          <a:xfrm>
            <a:off x="7315200" y="5562600"/>
            <a:ext cx="1524000" cy="542925"/>
          </a:xfrm>
          <a:prstGeom prst="wedgeRoundRectCallout">
            <a:avLst>
              <a:gd name="adj1" fmla="val -8770"/>
              <a:gd name="adj2" fmla="val -590491"/>
              <a:gd name="adj3" fmla="val 16667"/>
            </a:avLst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Impact" pitchFamily="34" charset="0"/>
              </a:rPr>
              <a:t>TEAMWORK!</a:t>
            </a:r>
            <a:endParaRPr lang="en-US" sz="2000" dirty="0">
              <a:solidFill>
                <a:schemeClr val="bg1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136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States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448" y="1447800"/>
            <a:ext cx="3007152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Pennsylvania chose not to participate in the program because it was afraid that regulating its air pollution would be too costly.  </a:t>
            </a:r>
          </a:p>
          <a:p>
            <a:pPr marL="0" indent="0">
              <a:buNone/>
            </a:pPr>
            <a:r>
              <a:rPr lang="en-US" sz="2400" b="1" dirty="0" smtClean="0"/>
              <a:t>However, other similar programs have already stated in other regions of the U.S.</a:t>
            </a:r>
            <a:endParaRPr lang="en-US" sz="2400" b="1" dirty="0"/>
          </a:p>
        </p:txBody>
      </p:sp>
      <p:pic>
        <p:nvPicPr>
          <p:cNvPr id="10246" name="Picture 6" descr="http://www.pewclimate.org/docUploads/images/Regional%20initiatives%2011%2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690" y="1447800"/>
            <a:ext cx="5872728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267200" y="5715000"/>
            <a:ext cx="487680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6538" indent="-236538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11. Why would Maryland be more likely to form this agreement with New Jersey instead of California?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Impact" pitchFamily="34" charset="0"/>
              </a:rPr>
              <a:t>CA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4848" y="268676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Impact" pitchFamily="34" charset="0"/>
              </a:rPr>
              <a:t>NJ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5297" y="335771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Impact" pitchFamily="34" charset="0"/>
              </a:rPr>
              <a:t>MD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6" name="Up Arrow 5"/>
          <p:cNvSpPr/>
          <p:nvPr/>
        </p:nvSpPr>
        <p:spPr>
          <a:xfrm rot="16905222">
            <a:off x="5257934" y="2774163"/>
            <a:ext cx="152133" cy="241096"/>
          </a:xfrm>
          <a:prstGeom prst="upArrow">
            <a:avLst/>
          </a:prstGeom>
          <a:solidFill>
            <a:srgbClr val="00B0F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9518801">
            <a:off x="5161448" y="3044727"/>
            <a:ext cx="168368" cy="413293"/>
          </a:xfrm>
          <a:prstGeom prst="upArrow">
            <a:avLst/>
          </a:prstGeom>
          <a:solidFill>
            <a:srgbClr val="00B0F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432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914400"/>
          </a:xfrm>
        </p:spPr>
        <p:txBody>
          <a:bodyPr>
            <a:noAutofit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5 minutes and Respond</a:t>
            </a:r>
            <a:r>
              <a:rPr lang="en-US" sz="4800" b="1" dirty="0" smtClean="0">
                <a:solidFill>
                  <a:srgbClr val="FF0000"/>
                </a:solidFill>
              </a:rPr>
              <a:t>: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924800" cy="4144963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sz="4400" dirty="0" smtClean="0"/>
              <a:t>12. How does regional cooperation help states solve problems that they otherwise wouldn’t be able to?</a:t>
            </a:r>
          </a:p>
          <a:p>
            <a:pPr marL="457200" indent="-457200" algn="ctr">
              <a:buNone/>
            </a:pPr>
            <a:r>
              <a:rPr lang="en-US" sz="4400" dirty="0" smtClean="0"/>
              <a:t>(at least 4 sentence)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567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914400"/>
          </a:xfrm>
        </p:spPr>
        <p:txBody>
          <a:bodyPr>
            <a:noAutofit/>
          </a:bodyPr>
          <a:lstStyle/>
          <a:p>
            <a:r>
              <a:rPr lang="en-US" sz="6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Today’s Objective</a:t>
            </a:r>
            <a:endParaRPr lang="en-US" sz="6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/>
              <a:t>Students will be able to describe the effects of regional cooperation on policy decisions by </a:t>
            </a:r>
          </a:p>
          <a:p>
            <a:pPr marL="120015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Analyzing how regional cooperation occurs on a local and state level</a:t>
            </a:r>
          </a:p>
          <a:p>
            <a:pPr marL="120015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Formulating solutions to regional problems with their groups</a:t>
            </a:r>
          </a:p>
          <a:p>
            <a:pPr marL="120015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Presenting and evaluating their solutions to the class.</a:t>
            </a:r>
          </a:p>
          <a:p>
            <a:pPr marL="120015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Completing an exit ticket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143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946" t="22541" r="23961" b="16270"/>
          <a:stretch/>
        </p:blipFill>
        <p:spPr bwMode="auto">
          <a:xfrm>
            <a:off x="538842" y="2702262"/>
            <a:ext cx="4669972" cy="4007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30628" y="6106348"/>
            <a:ext cx="5486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200" b="1" dirty="0" smtClean="0"/>
              <a:t>Different Regions of the U.S.A.</a:t>
            </a:r>
            <a:endParaRPr lang="en-US" sz="32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30628" y="6110103"/>
            <a:ext cx="5486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200" b="1" dirty="0" smtClean="0"/>
              <a:t>Different Regions of the World</a:t>
            </a:r>
            <a:endParaRPr lang="en-US" sz="3200" b="1" dirty="0"/>
          </a:p>
        </p:txBody>
      </p:sp>
      <p:pic>
        <p:nvPicPr>
          <p:cNvPr id="11" name="Picture 7" descr="http://www.news-articles.org/map/north-america-8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628" y="3039463"/>
            <a:ext cx="5593243" cy="279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5410200" cy="914400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latin typeface="Arial Black" pitchFamily="34" charset="0"/>
              </a:rPr>
              <a:t>What’s A Region</a:t>
            </a:r>
            <a:r>
              <a:rPr lang="en-US" sz="4400" dirty="0" smtClean="0">
                <a:latin typeface="Arial Black" pitchFamily="34" charset="0"/>
              </a:rPr>
              <a:t>?</a:t>
            </a:r>
            <a:endParaRPr lang="en-US" sz="44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5486400" cy="1219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A geographic area of nearby cities, states, or countries.</a:t>
            </a:r>
            <a:endParaRPr lang="en-US" sz="3600" b="1" dirty="0"/>
          </a:p>
        </p:txBody>
      </p:sp>
      <p:pic>
        <p:nvPicPr>
          <p:cNvPr id="7" name="Picture 2" descr="File:Marylandregions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0628" y="2899431"/>
            <a:ext cx="5619519" cy="3076687"/>
          </a:xfrm>
          <a:prstGeom prst="rect">
            <a:avLst/>
          </a:prstGeom>
          <a:noFill/>
        </p:spPr>
      </p:pic>
      <p:pic>
        <p:nvPicPr>
          <p:cNvPr id="8" name="Picture 2" descr="File:Marylandregions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533400"/>
            <a:ext cx="3061375" cy="16761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946" t="22541" r="23961" b="16270"/>
          <a:stretch/>
        </p:blipFill>
        <p:spPr bwMode="auto">
          <a:xfrm>
            <a:off x="5943599" y="2362200"/>
            <a:ext cx="3061375" cy="2626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 descr="http://www.news-articles.org/map/north-america-80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599" y="5181600"/>
            <a:ext cx="3115498" cy="1557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30628" y="6095404"/>
            <a:ext cx="5486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200" b="1" dirty="0" smtClean="0"/>
              <a:t>Different Regions of Maryland</a:t>
            </a:r>
            <a:endParaRPr lang="en-US" sz="3200" b="1" dirty="0"/>
          </a:p>
        </p:txBody>
      </p:sp>
      <p:pic>
        <p:nvPicPr>
          <p:cNvPr id="2057" name="Picture 9" descr="http://www.americanthinker.com/the_think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842" y="2839326"/>
            <a:ext cx="3074286" cy="401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768947" y="2743200"/>
            <a:ext cx="1981200" cy="1524000"/>
          </a:xfrm>
          <a:prstGeom prst="wedgeRoundRectCallout">
            <a:avLst>
              <a:gd name="adj1" fmla="val -68910"/>
              <a:gd name="adj2" fmla="val 22500"/>
              <a:gd name="adj3" fmla="val 16667"/>
            </a:avLst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Does that make sense?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911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2" grpId="0" animBg="1"/>
      <p:bldP spid="12" grpId="1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6341"/>
            <a:ext cx="86868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What’s Regional Cooperation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?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55" y="1217636"/>
            <a:ext cx="8229600" cy="99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When neighboring cities, states, and countries (regions) work together to resolve a common problem.  </a:t>
            </a:r>
            <a:endParaRPr lang="en-US" sz="2800" b="1" dirty="0"/>
          </a:p>
        </p:txBody>
      </p:sp>
      <p:pic>
        <p:nvPicPr>
          <p:cNvPr id="12290" name="Picture 2" descr="http://jameswilsonpmp.files.wordpress.com/2009/02/cooperation-two-mules.jpg?w=449&amp;h=73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36" t="5062" r="3336" b="44477"/>
          <a:stretch/>
        </p:blipFill>
        <p:spPr bwMode="auto">
          <a:xfrm>
            <a:off x="273570" y="2108608"/>
            <a:ext cx="3991429" cy="354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jameswilsonpmp.files.wordpress.com/2009/02/cooperation-two-mules.jpg?w=449&amp;h=73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328" t="53375" r="3362" b="2852"/>
          <a:stretch/>
        </p:blipFill>
        <p:spPr bwMode="auto">
          <a:xfrm>
            <a:off x="4848069" y="3505200"/>
            <a:ext cx="3947886" cy="307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5655786"/>
            <a:ext cx="3960199" cy="120221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If everyone looked out for themselves, they wouldn’t get anywhere…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48068" y="2208235"/>
            <a:ext cx="3947887" cy="12969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But, if they communicate and join forces, impossible tasks become possible 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15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bg2">
                <a:tint val="67000"/>
                <a:shade val="93000"/>
                <a:satMod val="110000"/>
                <a:lumMod val="90000"/>
              </a:schemeClr>
            </a:gs>
            <a:gs pos="100000">
              <a:schemeClr val="bg1">
                <a:lumMod val="9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86" y="457200"/>
            <a:ext cx="8839200" cy="914400"/>
          </a:xfrm>
        </p:spPr>
        <p:txBody>
          <a:bodyPr>
            <a:no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Schools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8" y="1295401"/>
            <a:ext cx="4898572" cy="3276600"/>
          </a:xfrm>
        </p:spPr>
        <p:txBody>
          <a:bodyPr>
            <a:noAutofit/>
          </a:bodyPr>
          <a:lstStyle/>
          <a:p>
            <a:pPr marL="231775" indent="-231775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/>
              <a:t>AFSIVA wants to start up a girls basketball team, but Baltimore City has rules that state that a school has to have at least 750 students enrolled in order for them to have a team.  </a:t>
            </a:r>
          </a:p>
          <a:p>
            <a:pPr marL="231775" indent="-231775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/>
              <a:t>Unfortunately for AFSIVA, we only have about 540 students.  </a:t>
            </a:r>
            <a:endParaRPr lang="en-US" sz="2800" b="1" dirty="0"/>
          </a:p>
        </p:txBody>
      </p:sp>
      <p:pic>
        <p:nvPicPr>
          <p:cNvPr id="6" name="Picture 5" descr="AFS logo black"/>
          <p:cNvPicPr/>
          <p:nvPr/>
        </p:nvPicPr>
        <p:blipFill>
          <a:blip r:embed="rId2" cstate="print"/>
          <a:srcRect b="4347"/>
          <a:stretch>
            <a:fillRect/>
          </a:stretch>
        </p:blipFill>
        <p:spPr bwMode="auto">
          <a:xfrm>
            <a:off x="283779" y="4953000"/>
            <a:ext cx="4535714" cy="1792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cdn.picapp.com/ftp/Images/7/2/d/b/Basketball_on_basketball_bf9b.jpg?adImageId=11366919&amp;imageId=50645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5857" y="1323803"/>
            <a:ext cx="3621314" cy="542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562600" y="1524000"/>
            <a:ext cx="3200400" cy="113636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1. Why would there be a requirement to start a basketball team?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393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7562" t="35991" r="13486" b="13362"/>
          <a:stretch/>
        </p:blipFill>
        <p:spPr bwMode="auto">
          <a:xfrm>
            <a:off x="0" y="1371600"/>
            <a:ext cx="943193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86" y="457200"/>
            <a:ext cx="8839200" cy="914400"/>
          </a:xfrm>
        </p:spPr>
        <p:txBody>
          <a:bodyPr>
            <a:no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Schools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2590800" cy="2667000"/>
          </a:xfrm>
          <a:solidFill>
            <a:schemeClr val="bg1">
              <a:alpha val="72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Vivien T. Thomas Medical Arts Academy also wants to start a female basketball team, but only has about 320 student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76400" y="6019800"/>
            <a:ext cx="6500099" cy="83820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2. Is Vivien T. Thomas going to be able to start up its own girls basketball team?  Why or why not?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03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86" y="457200"/>
            <a:ext cx="8839200" cy="914400"/>
          </a:xfrm>
        </p:spPr>
        <p:txBody>
          <a:bodyPr>
            <a:no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Schools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514600"/>
            <a:ext cx="3733800" cy="3916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AFSIVA wants to start up a girls basketball team, but it’s too small to qualify for its own team accord to the district rules.</a:t>
            </a:r>
            <a:endParaRPr lang="en-US" dirty="0"/>
          </a:p>
        </p:txBody>
      </p:sp>
      <p:pic>
        <p:nvPicPr>
          <p:cNvPr id="1026" name="Picture 2" descr="http://t2.gstatic.com/images?q=tbn:ANd9GcRikI3i-OwFWMh-7zmmtUO5K6e4esBCahEmT8Kc96TqLoB6klR9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733800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291" t="27969" r="34773" b="4223"/>
          <a:stretch/>
        </p:blipFill>
        <p:spPr bwMode="auto">
          <a:xfrm>
            <a:off x="4419600" y="1295400"/>
            <a:ext cx="4691868" cy="560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1600200"/>
            <a:ext cx="3810000" cy="289560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solidFill>
              <a:schemeClr val="tx1"/>
            </a:solidFill>
          </a:ln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The two high schools are close, only about ½ mile away from one another. 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That 10 minute walk puts them right in our region of West Baltimore.  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6407" y="4833249"/>
            <a:ext cx="3807372" cy="1555892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284163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3. Because Vivien T. Thomas is in our region of the city, what might we do to solve our common problem?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http://ec.pond5.com/s3/000119160_icon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9541" r="10114"/>
          <a:stretch/>
        </p:blipFill>
        <p:spPr bwMode="auto">
          <a:xfrm>
            <a:off x="5089635" y="1534511"/>
            <a:ext cx="804042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6409495" y="5575112"/>
            <a:ext cx="712077" cy="429595"/>
          </a:xfrm>
          <a:prstGeom prst="wedgeRoundRectCallout">
            <a:avLst>
              <a:gd name="adj1" fmla="val 34517"/>
              <a:gd name="adj2" fmla="val 9919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We’re here!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037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01615 0.45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5 0.45555 L 0.16615 0.4428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615 0.44282 L 0.17448 0.6761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1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686" y="457200"/>
            <a:ext cx="8839200" cy="914400"/>
          </a:xfrm>
        </p:spPr>
        <p:txBody>
          <a:bodyPr>
            <a:no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Schools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2286001"/>
            <a:ext cx="4876800" cy="2819400"/>
          </a:xfrm>
        </p:spPr>
        <p:txBody>
          <a:bodyPr/>
          <a:lstStyle/>
          <a:p>
            <a:pPr marL="236538" indent="-23653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/>
              <a:t>AFSIVA and Vivien T. Thomas (and some others as well) join together to form the Southwestern Athletics team.  </a:t>
            </a:r>
          </a:p>
          <a:p>
            <a:pPr marL="236538" indent="-236538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/>
              <a:t>Because all of the schools are working together, they’re able to meet their shared goal of forming a basketball team, and they even won the Division II Championship this year!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t2.gstatic.com/images?q=tbn:ANd9GcRikI3i-OwFWMh-7zmmtUO5K6e4esBCahEmT8Kc96TqLoB6klR9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0"/>
            <a:ext cx="3733800" cy="42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uthwes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29" y="1295400"/>
            <a:ext cx="9144000" cy="80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91000" y="5257800"/>
            <a:ext cx="4800600" cy="12517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4. How did cooperation benefit both of our schools?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03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Cooperation</a:t>
            </a:r>
            <a:r>
              <a:rPr lang="en-US" sz="4000" dirty="0" smtClean="0">
                <a:latin typeface="Arial Black" pitchFamily="34" charset="0"/>
              </a:rPr>
              <a:t>: States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1"/>
            <a:ext cx="6858000" cy="1676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000" b="1" dirty="0" smtClean="0"/>
              <a:t>Just like our schools work together to form a basketball team, states work together in order to achieve common goals.  </a:t>
            </a:r>
            <a:endParaRPr lang="en-US" sz="3000" b="1" dirty="0"/>
          </a:p>
        </p:txBody>
      </p:sp>
      <p:pic>
        <p:nvPicPr>
          <p:cNvPr id="6146" name="Picture 2" descr="http://floridarehability.com/images/teamwork%20puzz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5937" y="1447800"/>
            <a:ext cx="16764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943600" y="3385300"/>
            <a:ext cx="3048000" cy="31242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5. What are some problems that states would have to work together in order to fix?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http://upload.wikimedia.org/wikipedia/commons/5/52/US_map_-_stat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421" y="2995449"/>
            <a:ext cx="5478124" cy="3710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02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10207</TotalTime>
  <Words>885</Words>
  <Application>Microsoft Macintosh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Macro</vt:lpstr>
      <vt:lpstr>Call to Order</vt:lpstr>
      <vt:lpstr>Today’s Objective</vt:lpstr>
      <vt:lpstr>What’s A Region?</vt:lpstr>
      <vt:lpstr>What’s Regional Cooperation?</vt:lpstr>
      <vt:lpstr>Regional Cooperation: Schools</vt:lpstr>
      <vt:lpstr>Regional Cooperation: Schools</vt:lpstr>
      <vt:lpstr>Regional Cooperation: Schools</vt:lpstr>
      <vt:lpstr>Regional Cooperation: Schools</vt:lpstr>
      <vt:lpstr>Regional Cooperation: States</vt:lpstr>
      <vt:lpstr>Regional Cooperation: States</vt:lpstr>
      <vt:lpstr>Regional Cooperation: States</vt:lpstr>
      <vt:lpstr>Regional Cooperation: States</vt:lpstr>
      <vt:lpstr>Regional Cooperation: States</vt:lpstr>
      <vt:lpstr>Regional Cooperation: States</vt:lpstr>
      <vt:lpstr>Take 5 minutes and Respond: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Mat</dc:creator>
  <cp:lastModifiedBy>Molly Zeins</cp:lastModifiedBy>
  <cp:revision>47</cp:revision>
  <dcterms:created xsi:type="dcterms:W3CDTF">2011-04-30T17:14:29Z</dcterms:created>
  <dcterms:modified xsi:type="dcterms:W3CDTF">2011-04-30T17:14:40Z</dcterms:modified>
</cp:coreProperties>
</file>